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4015B-E080-4EE5-8208-37161C619F93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C1F82-EB19-4C60-BEEF-3594293D1D4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iurcost.org/decisioni/1984/0170s-84.html" TargetMode="External"/><Relationship Id="rId3" Type="http://schemas.openxmlformats.org/officeDocument/2006/relationships/hyperlink" Target="http://www.giurcost.org/decisioni/1972/0012s-72.html" TargetMode="External"/><Relationship Id="rId7" Type="http://schemas.openxmlformats.org/officeDocument/2006/relationships/hyperlink" Target="http://www.giurcost.org/decisioni/1973/0183s-73.html" TargetMode="External"/><Relationship Id="rId2" Type="http://schemas.openxmlformats.org/officeDocument/2006/relationships/hyperlink" Target="http://www.giurcost.org/decisioni/1971/0030s-71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iurcost.org/decisioni/1982/0018s-82.html" TargetMode="External"/><Relationship Id="rId5" Type="http://schemas.openxmlformats.org/officeDocument/2006/relationships/hyperlink" Target="http://www.giurcost.org/decisioni/1977/0001s-77.html" TargetMode="External"/><Relationship Id="rId4" Type="http://schemas.openxmlformats.org/officeDocument/2006/relationships/hyperlink" Target="http://www.giurcost.org/decisioni/1973/0175s-7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7772400" cy="72008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Sent. 1146/1988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496944" cy="532859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it-IT" dirty="0">
                <a:solidFill>
                  <a:schemeClr val="tx1"/>
                </a:solidFill>
              </a:rPr>
              <a:t>La Costituzione italiana contiene alcuni </a:t>
            </a:r>
            <a:r>
              <a:rPr lang="it-IT" dirty="0">
                <a:solidFill>
                  <a:srgbClr val="FF0000"/>
                </a:solidFill>
              </a:rPr>
              <a:t>principi supremi </a:t>
            </a:r>
            <a:r>
              <a:rPr lang="it-IT" dirty="0">
                <a:solidFill>
                  <a:schemeClr val="tx1"/>
                </a:solidFill>
              </a:rPr>
              <a:t>che non possono essere sovvertiti o modificati nel loro contenuto essenziale neppure da leggi di </a:t>
            </a:r>
            <a:r>
              <a:rPr lang="it-IT" dirty="0">
                <a:solidFill>
                  <a:srgbClr val="FF0000"/>
                </a:solidFill>
              </a:rPr>
              <a:t>revisione costituzionale o da altre leggi costituzionali</a:t>
            </a:r>
            <a:r>
              <a:rPr lang="it-IT" dirty="0">
                <a:solidFill>
                  <a:schemeClr val="tx1"/>
                </a:solidFill>
              </a:rPr>
              <a:t>. Tali sono tanto i principi che la stessa Costituzione esplicitamente prevede come limiti assoluti al potere di revisione costituzionale, quale la forma repubblicana (art. 139 Cost.), quanto i principi che, pur </a:t>
            </a:r>
            <a:r>
              <a:rPr lang="it-IT" dirty="0">
                <a:solidFill>
                  <a:srgbClr val="FF0000"/>
                </a:solidFill>
              </a:rPr>
              <a:t>non</a:t>
            </a:r>
            <a:r>
              <a:rPr lang="it-IT" dirty="0">
                <a:solidFill>
                  <a:schemeClr val="tx1"/>
                </a:solidFill>
              </a:rPr>
              <a:t> essendo </a:t>
            </a:r>
            <a:r>
              <a:rPr lang="it-IT" dirty="0">
                <a:solidFill>
                  <a:srgbClr val="FF0000"/>
                </a:solidFill>
              </a:rPr>
              <a:t>espressamente menzionati </a:t>
            </a:r>
            <a:r>
              <a:rPr lang="it-IT" dirty="0">
                <a:solidFill>
                  <a:schemeClr val="tx1"/>
                </a:solidFill>
              </a:rPr>
              <a:t>fra quelli non assoggettabili al procedimento di revisione costituzionale, appartengono </a:t>
            </a:r>
            <a:r>
              <a:rPr lang="it-IT" dirty="0">
                <a:solidFill>
                  <a:srgbClr val="FF0000"/>
                </a:solidFill>
              </a:rPr>
              <a:t>all'essenza dei valori supremi sui quali si fonda la Costituzione italiana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Questa Corte, del resto, ha già riconosciuto in numerose decisioni come i </a:t>
            </a:r>
            <a:r>
              <a:rPr lang="it-IT" dirty="0">
                <a:solidFill>
                  <a:srgbClr val="FF0000"/>
                </a:solidFill>
              </a:rPr>
              <a:t>principi supremi dell'ordinamento costituzionale </a:t>
            </a:r>
            <a:r>
              <a:rPr lang="it-IT" dirty="0">
                <a:solidFill>
                  <a:schemeClr val="tx1"/>
                </a:solidFill>
              </a:rPr>
              <a:t>abbiano una valenza superiore rispetto alle altre norme o leggi di rango costituzionale, sia quando ha ritenuto che anche le disposizioni del Concordato, le quali godono della particolare &lt;copertura costituzionale&gt; fornita dall'art. 7, comma secondo, Cost., non si sottraggono all'accertamento della loro </a:t>
            </a:r>
            <a:r>
              <a:rPr lang="it-IT" dirty="0" err="1">
                <a:solidFill>
                  <a:schemeClr val="tx1"/>
                </a:solidFill>
              </a:rPr>
              <a:t>conformitè</a:t>
            </a:r>
            <a:r>
              <a:rPr lang="it-IT" dirty="0">
                <a:solidFill>
                  <a:schemeClr val="tx1"/>
                </a:solidFill>
              </a:rPr>
              <a:t> ai &lt;principi supremi dell'ordinamento costituzionale&gt; (v. </a:t>
            </a:r>
            <a:r>
              <a:rPr lang="it-IT" dirty="0" err="1">
                <a:solidFill>
                  <a:schemeClr val="tx1"/>
                </a:solidFill>
              </a:rPr>
              <a:t>sentt</a:t>
            </a:r>
            <a:r>
              <a:rPr lang="it-IT" dirty="0">
                <a:solidFill>
                  <a:schemeClr val="tx1"/>
                </a:solidFill>
              </a:rPr>
              <a:t>. </a:t>
            </a:r>
            <a:r>
              <a:rPr lang="it-IT" u="sng" dirty="0" err="1">
                <a:solidFill>
                  <a:schemeClr val="tx1"/>
                </a:solidFill>
                <a:hlinkClick r:id="rId2"/>
              </a:rPr>
              <a:t>nn</a:t>
            </a:r>
            <a:r>
              <a:rPr lang="it-IT" u="sng" dirty="0">
                <a:solidFill>
                  <a:schemeClr val="tx1"/>
                </a:solidFill>
                <a:hlinkClick r:id="rId2"/>
              </a:rPr>
              <a:t>. 30 del 1971</a:t>
            </a:r>
            <a:r>
              <a:rPr lang="it-IT" dirty="0">
                <a:solidFill>
                  <a:schemeClr val="tx1"/>
                </a:solidFill>
              </a:rPr>
              <a:t>, </a:t>
            </a:r>
            <a:r>
              <a:rPr lang="it-IT" u="sng" dirty="0">
                <a:solidFill>
                  <a:schemeClr val="tx1"/>
                </a:solidFill>
                <a:hlinkClick r:id="rId3"/>
              </a:rPr>
              <a:t>12 del 1972</a:t>
            </a:r>
            <a:r>
              <a:rPr lang="it-IT" dirty="0">
                <a:solidFill>
                  <a:schemeClr val="tx1"/>
                </a:solidFill>
              </a:rPr>
              <a:t>, </a:t>
            </a:r>
            <a:r>
              <a:rPr lang="it-IT" u="sng" dirty="0">
                <a:solidFill>
                  <a:schemeClr val="tx1"/>
                </a:solidFill>
                <a:hlinkClick r:id="rId4"/>
              </a:rPr>
              <a:t>175 del 1973</a:t>
            </a:r>
            <a:r>
              <a:rPr lang="it-IT" dirty="0">
                <a:solidFill>
                  <a:schemeClr val="tx1"/>
                </a:solidFill>
              </a:rPr>
              <a:t>, </a:t>
            </a:r>
            <a:r>
              <a:rPr lang="it-IT" u="sng" dirty="0">
                <a:solidFill>
                  <a:schemeClr val="tx1"/>
                </a:solidFill>
                <a:hlinkClick r:id="rId5"/>
              </a:rPr>
              <a:t>1 del 1977</a:t>
            </a:r>
            <a:r>
              <a:rPr lang="it-IT" dirty="0">
                <a:solidFill>
                  <a:schemeClr val="tx1"/>
                </a:solidFill>
              </a:rPr>
              <a:t>, </a:t>
            </a:r>
            <a:r>
              <a:rPr lang="it-IT" u="sng" dirty="0">
                <a:solidFill>
                  <a:schemeClr val="tx1"/>
                </a:solidFill>
                <a:hlinkClick r:id="rId6"/>
              </a:rPr>
              <a:t>18 del 1982</a:t>
            </a:r>
            <a:r>
              <a:rPr lang="it-IT" dirty="0">
                <a:solidFill>
                  <a:schemeClr val="tx1"/>
                </a:solidFill>
              </a:rPr>
              <a:t>), sia quando ha affermato che la legge di esecuzione del Trattato della CEE può essere assoggettata al sindacato di questa Corte &lt;in riferimento ai principi fondamentali del nostro ordinamento costituzionale e ai diritti inalienabili della persona umana&gt; (v. </a:t>
            </a:r>
            <a:r>
              <a:rPr lang="it-IT" dirty="0" err="1">
                <a:solidFill>
                  <a:schemeClr val="tx1"/>
                </a:solidFill>
              </a:rPr>
              <a:t>sentt</a:t>
            </a:r>
            <a:r>
              <a:rPr lang="it-IT" dirty="0">
                <a:solidFill>
                  <a:schemeClr val="tx1"/>
                </a:solidFill>
              </a:rPr>
              <a:t>. </a:t>
            </a:r>
            <a:r>
              <a:rPr lang="it-IT" u="sng" dirty="0" err="1">
                <a:solidFill>
                  <a:schemeClr val="tx1"/>
                </a:solidFill>
                <a:hlinkClick r:id="rId7"/>
              </a:rPr>
              <a:t>nn</a:t>
            </a:r>
            <a:r>
              <a:rPr lang="it-IT" u="sng" dirty="0">
                <a:solidFill>
                  <a:schemeClr val="tx1"/>
                </a:solidFill>
                <a:hlinkClick r:id="rId7"/>
              </a:rPr>
              <a:t>. 183 del 1973</a:t>
            </a:r>
            <a:r>
              <a:rPr lang="it-IT" dirty="0">
                <a:solidFill>
                  <a:schemeClr val="tx1"/>
                </a:solidFill>
              </a:rPr>
              <a:t>, </a:t>
            </a:r>
            <a:r>
              <a:rPr lang="it-IT" u="sng" dirty="0">
                <a:solidFill>
                  <a:schemeClr val="tx1"/>
                </a:solidFill>
                <a:hlinkClick r:id="rId8"/>
              </a:rPr>
              <a:t>170 del 1984</a:t>
            </a:r>
            <a:r>
              <a:rPr lang="it-IT" dirty="0">
                <a:solidFill>
                  <a:schemeClr val="tx1"/>
                </a:solidFill>
              </a:rPr>
              <a:t>).</a:t>
            </a:r>
          </a:p>
          <a:p>
            <a:pPr algn="l"/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164</Words>
  <Application>Microsoft Office PowerPoint</Application>
  <PresentationFormat>Presentazione su schermo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Sent. 1146/1988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Sent. 1146/1988</dc:title>
  <dc:creator> </dc:creator>
  <cp:lastModifiedBy> </cp:lastModifiedBy>
  <cp:revision>1</cp:revision>
  <dcterms:created xsi:type="dcterms:W3CDTF">2012-10-15T12:48:22Z</dcterms:created>
  <dcterms:modified xsi:type="dcterms:W3CDTF">2012-10-15T12:50:46Z</dcterms:modified>
</cp:coreProperties>
</file>